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51" r:id="rId2"/>
    <p:sldId id="445" r:id="rId3"/>
    <p:sldId id="447" r:id="rId4"/>
    <p:sldId id="446" r:id="rId5"/>
    <p:sldId id="364" r:id="rId6"/>
    <p:sldId id="449" r:id="rId7"/>
    <p:sldId id="450" r:id="rId8"/>
    <p:sldId id="448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3" r:id="rId28"/>
    <p:sldId id="442" r:id="rId29"/>
    <p:sldId id="444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12" y="10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5" d="100"/>
        <a:sy n="95" d="100"/>
      </p:scale>
      <p:origin x="0" y="2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E9F3-4867-4073-A2DA-204A8689B95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DAFA7-ABD8-4874-90B0-994609FCD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94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92E510-69FB-4218-82B3-8BEF048148A1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965E83-2EB2-4AD5-ABC3-AE99F7620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7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2115-73D7-47FD-AF57-CBAB0DC857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74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39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54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67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01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81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95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14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54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47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2115-73D7-47FD-AF57-CBAB0DC857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43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75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72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49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2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30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34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49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292DD5-3398-47B7-A6AD-478B15FE6E72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98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65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29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2115-73D7-47FD-AF57-CBAB0DC857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0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42115-73D7-47FD-AF57-CBAB0DC857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2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60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27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59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40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21C8-DE93-4865-8867-6E340D33EDC4}" type="datetime1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3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0715-2769-44F8-86D1-0449CE495394}" type="datetime1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0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BFF-0004-4B17-A3BC-059666830A6C}" type="datetime1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0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2D94-944D-43A3-9E29-67672F652A94}" type="datetime1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3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06DF-061E-418E-99B3-EF9A92C5276B}" type="datetime1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0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0B91-6E5F-49C5-BD47-579227089C0C}" type="datetime1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9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E4AE-D217-4B4B-B2E5-67FA6FDAED6E}" type="datetime1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8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47F0-25E1-4AC2-A7A5-7F0863BBC4C7}" type="datetime1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9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877-7FE9-49BF-8735-EBA714F067E1}" type="datetime1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1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9622-E48E-4B90-BA7C-E920E9AFF87A}" type="datetime1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8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BED4-1A8D-493E-8FC1-490A1C7AD079}" type="datetime1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5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D5F4-1FC0-4006-A5EC-E6364E2115B9}" type="datetime1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24BA-C6B0-4571-B8C8-43F433F2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1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89000" y="1707981"/>
            <a:ext cx="10636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Black" pitchFamily="34" charset="0"/>
              </a:rPr>
              <a:t>Course Instructor</a:t>
            </a:r>
          </a:p>
          <a:p>
            <a:pPr algn="ctr"/>
            <a:r>
              <a:rPr lang="en-US" sz="3200" dirty="0">
                <a:solidFill>
                  <a:schemeClr val="accent5"/>
                </a:solidFill>
                <a:latin typeface="Arial Black" pitchFamily="34" charset="0"/>
              </a:rPr>
              <a:t>Dr. Varad A. Karkhanis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889000" y="182842"/>
            <a:ext cx="1046607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033CC"/>
                </a:solidFill>
                <a:latin typeface="Arial Black"/>
                <a:cs typeface="Arial Black"/>
              </a:rPr>
              <a:t>EGE331 Computer Simulation</a:t>
            </a:r>
            <a:endParaRPr lang="en-US" sz="3600" b="1" dirty="0">
              <a:solidFill>
                <a:srgbClr val="0033CC"/>
              </a:solidFill>
              <a:latin typeface="Arial Black"/>
              <a:cs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419" y="3899677"/>
            <a:ext cx="116672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 Black" pitchFamily="34" charset="0"/>
              </a:rPr>
              <a:t>Division of Engineering Programs</a:t>
            </a:r>
          </a:p>
          <a:p>
            <a:pPr algn="ctr"/>
            <a:r>
              <a:rPr lang="en-US" sz="4800" dirty="0">
                <a:latin typeface="Arial Black" pitchFamily="34" charset="0"/>
              </a:rPr>
              <a:t>SUNY New Paltz</a:t>
            </a:r>
          </a:p>
          <a:p>
            <a:pPr algn="ctr"/>
            <a:r>
              <a:rPr lang="en-US" sz="4000" dirty="0">
                <a:latin typeface="Arial Black" pitchFamily="34" charset="0"/>
              </a:rPr>
              <a:t>Spring 2020</a:t>
            </a:r>
          </a:p>
        </p:txBody>
      </p:sp>
    </p:spTree>
    <p:extLst>
      <p:ext uri="{BB962C8B-B14F-4D97-AF65-F5344CB8AC3E}">
        <p14:creationId xmlns:p14="http://schemas.microsoft.com/office/powerpoint/2010/main" val="20041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631058" y="247516"/>
            <a:ext cx="1100331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0033CC"/>
                </a:solidFill>
                <a:latin typeface="Arial Black"/>
                <a:cs typeface="Arial Black"/>
              </a:rPr>
              <a:t>Write a simple computer program in C and MATLAB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816289" y="2021425"/>
            <a:ext cx="7924800" cy="2057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altLang="en-US" dirty="0">
                <a:latin typeface="Century" panose="02040604050505020304" pitchFamily="18" charset="0"/>
                <a:cs typeface="Times New Roman" panose="02020603050405020304" pitchFamily="18" charset="0"/>
              </a:rPr>
              <a:t>     Suppose you have $1000 saved in the bank. Interest is compounded at the rate of 9% per year. What will your bank balance be after one year? </a:t>
            </a:r>
          </a:p>
          <a:p>
            <a:pPr marL="533400" indent="-533400"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349689" y="4078825"/>
            <a:ext cx="7772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1.	Get the data (initial balance and interest rate) into the 	program.</a:t>
            </a:r>
            <a:endParaRPr lang="en-US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2.	Calculate the interest (9 per cent of $1000, i.e. $90).</a:t>
            </a:r>
            <a:endParaRPr lang="en-US" altLang="en-US" sz="20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 startAt="3"/>
            </a:pPr>
            <a:r>
              <a:rPr lang="en-US" altLang="en-US" sz="2000" b="1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Add the interest to the balance ($90 + $1000, i.e. $1090)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4.	Display the new balance</a:t>
            </a:r>
            <a:r>
              <a:rPr lang="en-US" alt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68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734233" y="384835"/>
            <a:ext cx="1100331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0033CC"/>
                </a:solidFill>
                <a:latin typeface="Arial Black"/>
                <a:cs typeface="Arial Black"/>
              </a:rPr>
              <a:t>Program in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3019567" y="1848135"/>
            <a:ext cx="7772400" cy="4267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000" dirty="0"/>
              <a:t>#include &lt;</a:t>
            </a:r>
            <a:r>
              <a:rPr lang="en-US" altLang="en-US" sz="2000" dirty="0" err="1"/>
              <a:t>stdio.h</a:t>
            </a:r>
            <a:r>
              <a:rPr lang="en-US" altLang="en-US" sz="2000" dirty="0"/>
              <a:t>&gt;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#include &lt;</a:t>
            </a:r>
            <a:r>
              <a:rPr lang="en-US" altLang="en-US" sz="2000" dirty="0" err="1"/>
              <a:t>stdlib.h</a:t>
            </a:r>
            <a:r>
              <a:rPr lang="en-US" altLang="en-US" sz="2000" dirty="0"/>
              <a:t>&gt;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1700" dirty="0" err="1"/>
              <a:t>int</a:t>
            </a:r>
            <a:r>
              <a:rPr lang="en-US" altLang="en-US" sz="1700" dirty="0"/>
              <a:t> main(){</a:t>
            </a:r>
          </a:p>
          <a:p>
            <a:pPr eaLnBrk="1" hangingPunct="1">
              <a:buFontTx/>
              <a:buNone/>
            </a:pPr>
            <a:r>
              <a:rPr lang="en-US" altLang="en-US" sz="1700" dirty="0"/>
              <a:t>double interest, balance;</a:t>
            </a:r>
          </a:p>
          <a:p>
            <a:pPr eaLnBrk="1" hangingPunct="1">
              <a:buFontTx/>
              <a:buNone/>
            </a:pPr>
            <a:r>
              <a:rPr lang="en-US" altLang="en-US" sz="1700" dirty="0"/>
              <a:t>balance = 1000;</a:t>
            </a:r>
            <a:endParaRPr lang="en-US" altLang="en-US" sz="17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1700" dirty="0"/>
              <a:t>rate = 0.09;</a:t>
            </a:r>
            <a:endParaRPr lang="en-US" altLang="en-US" sz="17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1700" dirty="0"/>
              <a:t>interest = rate * balance;</a:t>
            </a:r>
            <a:endParaRPr lang="en-US" altLang="en-US" sz="17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1700" dirty="0"/>
              <a:t>balance = balance + interest;</a:t>
            </a:r>
          </a:p>
          <a:p>
            <a:pPr eaLnBrk="1" hangingPunct="1">
              <a:buFontTx/>
              <a:buNone/>
            </a:pPr>
            <a:r>
              <a:rPr lang="en-US" altLang="en-US" sz="1700" dirty="0" err="1"/>
              <a:t>printf</a:t>
            </a:r>
            <a:r>
              <a:rPr lang="en-US" altLang="en-US" sz="1700" dirty="0"/>
              <a:t>(“balance=%d”, balance);</a:t>
            </a:r>
          </a:p>
          <a:p>
            <a:pPr eaLnBrk="1" hangingPunct="1">
              <a:buFontTx/>
              <a:buNone/>
            </a:pPr>
            <a:r>
              <a:rPr lang="en-US" altLang="en-US" sz="1700" dirty="0"/>
              <a:t>return 0;</a:t>
            </a:r>
          </a:p>
          <a:p>
            <a:pPr eaLnBrk="1" hangingPunct="1">
              <a:buFontTx/>
              <a:buNone/>
            </a:pPr>
            <a:r>
              <a:rPr lang="en-US" altLang="en-US" sz="1700" dirty="0"/>
              <a:t>}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2BAFAC0C-19B6-4A47-A521-7634B6676E92}"/>
              </a:ext>
            </a:extLst>
          </p:cNvPr>
          <p:cNvSpPr/>
          <p:nvPr/>
        </p:nvSpPr>
        <p:spPr>
          <a:xfrm>
            <a:off x="6664751" y="1848135"/>
            <a:ext cx="1197204" cy="410017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34688-9AF2-44EA-9115-6044D0238F9A}"/>
              </a:ext>
            </a:extLst>
          </p:cNvPr>
          <p:cNvSpPr txBox="1"/>
          <p:nvPr/>
        </p:nvSpPr>
        <p:spPr>
          <a:xfrm>
            <a:off x="8125904" y="3667391"/>
            <a:ext cx="287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~11 lines of code in C</a:t>
            </a:r>
          </a:p>
        </p:txBody>
      </p:sp>
    </p:spTree>
    <p:extLst>
      <p:ext uri="{BB962C8B-B14F-4D97-AF65-F5344CB8AC3E}">
        <p14:creationId xmlns:p14="http://schemas.microsoft.com/office/powerpoint/2010/main" val="65613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734233" y="384835"/>
            <a:ext cx="1100331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0033CC"/>
                </a:solidFill>
                <a:latin typeface="Arial Black"/>
                <a:cs typeface="Arial Black"/>
              </a:rPr>
              <a:t>Program in MATLAB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333466" y="1728691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altLang="en-US" sz="2000" dirty="0"/>
          </a:p>
          <a:p>
            <a:pPr marL="609600" indent="-609600" eaLnBrk="1" hangingPunct="1">
              <a:buFontTx/>
              <a:buNone/>
            </a:pPr>
            <a:endParaRPr lang="en-US" altLang="en-US" sz="2000" dirty="0"/>
          </a:p>
          <a:p>
            <a:pPr marL="609600" indent="-609600" eaLnBrk="1" hangingPunct="1">
              <a:buFontTx/>
              <a:buNone/>
            </a:pPr>
            <a:r>
              <a:rPr lang="en-US" altLang="en-US" sz="2000" dirty="0"/>
              <a:t>balance = 1000;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000" dirty="0"/>
              <a:t>rate = 0.09;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000" dirty="0"/>
              <a:t>interest = rate * balance;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000" dirty="0"/>
              <a:t>balance = balance + interest;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000" dirty="0" err="1"/>
              <a:t>disp</a:t>
            </a:r>
            <a:r>
              <a:rPr lang="en-US" altLang="en-US" sz="2000" dirty="0"/>
              <a:t>( ’New balance:’ );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2000" dirty="0" err="1"/>
              <a:t>disp</a:t>
            </a:r>
            <a:r>
              <a:rPr lang="en-US" altLang="en-US" sz="2000" dirty="0"/>
              <a:t>( balance );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marL="609600" indent="-609600" eaLnBrk="1" hangingPunct="1">
              <a:buFontTx/>
              <a:buNone/>
            </a:pPr>
            <a:endParaRPr lang="en-US" altLang="en-US" sz="20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91F9D76-0929-48E1-B1F2-4091796D5A73}"/>
              </a:ext>
            </a:extLst>
          </p:cNvPr>
          <p:cNvSpPr/>
          <p:nvPr/>
        </p:nvSpPr>
        <p:spPr>
          <a:xfrm>
            <a:off x="6834434" y="2526384"/>
            <a:ext cx="631595" cy="2362643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51B07-15F1-4998-9C07-1D32A32947D8}"/>
              </a:ext>
            </a:extLst>
          </p:cNvPr>
          <p:cNvSpPr txBox="1"/>
          <p:nvPr/>
        </p:nvSpPr>
        <p:spPr>
          <a:xfrm>
            <a:off x="7799895" y="3429000"/>
            <a:ext cx="355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~6 lines of code in MATLAB</a:t>
            </a:r>
          </a:p>
        </p:txBody>
      </p:sp>
    </p:spTree>
    <p:extLst>
      <p:ext uri="{BB962C8B-B14F-4D97-AF65-F5344CB8AC3E}">
        <p14:creationId xmlns:p14="http://schemas.microsoft.com/office/powerpoint/2010/main" val="112272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775176" y="180118"/>
            <a:ext cx="1100331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0033CC"/>
                </a:solidFill>
                <a:latin typeface="Arial Black"/>
                <a:cs typeface="Arial Black"/>
              </a:rPr>
              <a:t>MATLAB Desktop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884" y="1235075"/>
            <a:ext cx="884858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775176" y="210896"/>
            <a:ext cx="1100331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cs typeface="Times New Roman" panose="02020603050405020304" pitchFamily="18" charset="0"/>
              </a:rPr>
              <a:t>Integrated Development Environment (IDE)</a:t>
            </a:r>
            <a:endParaRPr lang="en-US" b="1" dirty="0">
              <a:solidFill>
                <a:srgbClr val="0033CC"/>
              </a:solidFill>
              <a:latin typeface="Arial Black"/>
              <a:cs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434" y="1972054"/>
            <a:ext cx="5899053" cy="3657600"/>
          </a:xfrm>
          <a:prstGeom prst="rect">
            <a:avLst/>
          </a:prstGeom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3733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       </a:t>
            </a:r>
            <a:r>
              <a:rPr lang="en-US" altLang="en-US" b="1" dirty="0">
                <a:latin typeface="Century" panose="02040604050505020304" pitchFamily="18" charset="0"/>
                <a:cs typeface="Times New Roman" panose="02020603050405020304" pitchFamily="18" charset="0"/>
              </a:rPr>
              <a:t>Command Window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       </a:t>
            </a:r>
            <a:r>
              <a:rPr lang="en-US" altLang="en-US" b="1" dirty="0">
                <a:latin typeface="Century" panose="02040604050505020304" pitchFamily="18" charset="0"/>
                <a:cs typeface="Times New Roman" panose="02020603050405020304" pitchFamily="18" charset="0"/>
              </a:rPr>
              <a:t>Current Directory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       </a:t>
            </a:r>
            <a:r>
              <a:rPr lang="en-US" altLang="en-US" b="1" dirty="0">
                <a:latin typeface="Century" panose="02040604050505020304" pitchFamily="18" charset="0"/>
                <a:cs typeface="Times New Roman" panose="02020603050405020304" pitchFamily="18" charset="0"/>
              </a:rPr>
              <a:t>Command History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latin typeface="Wingdings" panose="05000000000000000000" pitchFamily="2" charset="2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cs typeface="Times New Roman" panose="02020603050405020304" pitchFamily="18" charset="0"/>
              </a:rPr>
              <a:t>       </a:t>
            </a:r>
            <a:r>
              <a:rPr lang="en-US" altLang="en-US" b="1" dirty="0">
                <a:latin typeface="Century" panose="02040604050505020304" pitchFamily="18" charset="0"/>
                <a:cs typeface="Times New Roman" panose="02020603050405020304" pitchFamily="18" charset="0"/>
              </a:rPr>
              <a:t>Workspace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  <p:cxnSp>
        <p:nvCxnSpPr>
          <p:cNvPr id="6" name="Elbow Connector 5"/>
          <p:cNvCxnSpPr/>
          <p:nvPr/>
        </p:nvCxnSpPr>
        <p:spPr>
          <a:xfrm>
            <a:off x="4896795" y="2347368"/>
            <a:ext cx="3237270" cy="900800"/>
          </a:xfrm>
          <a:prstGeom prst="bentConnector3">
            <a:avLst>
              <a:gd name="adj1" fmla="val 123355"/>
            </a:avLst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V="1">
            <a:off x="4896795" y="2872854"/>
            <a:ext cx="1742841" cy="272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4896795" y="3461936"/>
            <a:ext cx="5637855" cy="81434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3696502" y="3288441"/>
            <a:ext cx="6952448" cy="699541"/>
          </a:xfrm>
          <a:prstGeom prst="bentConnector3">
            <a:avLst>
              <a:gd name="adj1" fmla="val 92608"/>
            </a:avLst>
          </a:prstGeom>
          <a:ln w="381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90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775176" y="210896"/>
            <a:ext cx="1100331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cs typeface="Times New Roman" panose="02020603050405020304" pitchFamily="18" charset="0"/>
              </a:rPr>
              <a:t>MATLAB Commands</a:t>
            </a:r>
            <a:endParaRPr lang="en-US" b="1" dirty="0">
              <a:solidFill>
                <a:srgbClr val="0033CC"/>
              </a:solidFill>
              <a:latin typeface="Arial Black"/>
              <a:cs typeface="Arial Blac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15</a:t>
            </a:fld>
            <a:endParaRPr lang="en-US"/>
          </a:p>
        </p:txBody>
      </p:sp>
      <p:sp>
        <p:nvSpPr>
          <p:cNvPr id="12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2307851"/>
            <a:ext cx="7772400" cy="1371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/>
              <a:t>MATLAB is an interactive program. You can enter a command by typing it at the MATLAB prompt '</a:t>
            </a:r>
            <a:r>
              <a:rPr lang="en-US" sz="2400" b="1" dirty="0">
                <a:solidFill>
                  <a:srgbClr val="FF0000"/>
                </a:solidFill>
              </a:rPr>
              <a:t>&gt;&gt;</a:t>
            </a:r>
            <a:r>
              <a:rPr lang="en-US" sz="2400" dirty="0"/>
              <a:t>' on the </a:t>
            </a:r>
            <a:r>
              <a:rPr lang="en-US" sz="2400" b="1" dirty="0"/>
              <a:t>Command Window</a:t>
            </a:r>
            <a:r>
              <a:rPr lang="en-US" sz="2400" dirty="0"/>
              <a:t>.</a:t>
            </a:r>
          </a:p>
          <a:p>
            <a:pPr eaLnBrk="1" hangingPunct="1">
              <a:buFontTx/>
              <a:buNone/>
              <a:defRPr/>
            </a:pPr>
            <a:endParaRPr lang="en-US" altLang="en-US" sz="2400" dirty="0">
              <a:solidFill>
                <a:srgbClr val="FF9933"/>
              </a:solidFill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447800" y="1769688"/>
            <a:ext cx="716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9933"/>
                </a:solidFill>
              </a:rPr>
              <a:t>What is a MATLAB Command?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055683"/>
              </p:ext>
            </p:extLst>
          </p:nvPr>
        </p:nvGraphicFramePr>
        <p:xfrm>
          <a:off x="3662646" y="3837383"/>
          <a:ext cx="3276600" cy="835986"/>
        </p:xfrm>
        <a:graphic>
          <a:graphicData uri="http://schemas.openxmlformats.org/drawingml/2006/table">
            <a:tbl>
              <a:tblPr/>
              <a:tblGrid>
                <a:gridCol w="466874">
                  <a:extLst>
                    <a:ext uri="{9D8B030D-6E8A-4147-A177-3AD203B41FA5}">
                      <a16:colId xmlns:a16="http://schemas.microsoft.com/office/drawing/2014/main" val="1082366052"/>
                    </a:ext>
                  </a:extLst>
                </a:gridCol>
                <a:gridCol w="2809726">
                  <a:extLst>
                    <a:ext uri="{9D8B030D-6E8A-4147-A177-3AD203B41FA5}">
                      <a16:colId xmlns:a16="http://schemas.microsoft.com/office/drawing/2014/main" val="2973780574"/>
                    </a:ext>
                  </a:extLst>
                </a:gridCol>
              </a:tblGrid>
              <a:tr h="240256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>
                          <a:effectLst/>
                        </a:rPr>
                        <a:t>clc</a:t>
                      </a:r>
                      <a:endParaRPr lang="en-US" sz="1400" dirty="0">
                        <a:effectLst/>
                      </a:endParaRPr>
                    </a:p>
                  </a:txBody>
                  <a:tcPr marL="32657" marR="32657" marT="32651" marB="326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Clears command window</a:t>
                      </a:r>
                    </a:p>
                  </a:txBody>
                  <a:tcPr marL="32657" marR="32657" marT="32651" marB="326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43588"/>
                  </a:ext>
                </a:extLst>
              </a:tr>
              <a:tr h="248179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clear</a:t>
                      </a:r>
                    </a:p>
                  </a:txBody>
                  <a:tcPr marL="32657" marR="32657" marT="32651" marB="326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Removes variables from memory</a:t>
                      </a:r>
                    </a:p>
                  </a:txBody>
                  <a:tcPr marL="32657" marR="32657" marT="32651" marB="326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36319"/>
                  </a:ext>
                </a:extLst>
              </a:tr>
              <a:tr h="248179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who</a:t>
                      </a:r>
                    </a:p>
                  </a:txBody>
                  <a:tcPr marL="32657" marR="32657" marT="32651" marB="326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Lists current variables</a:t>
                      </a:r>
                    </a:p>
                  </a:txBody>
                  <a:tcPr marL="32657" marR="32657" marT="32651" marB="326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548465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704622"/>
              </p:ext>
            </p:extLst>
          </p:nvPr>
        </p:nvGraphicFramePr>
        <p:xfrm>
          <a:off x="3662646" y="3559165"/>
          <a:ext cx="3276600" cy="278218"/>
        </p:xfrm>
        <a:graphic>
          <a:graphicData uri="http://schemas.openxmlformats.org/drawingml/2006/table">
            <a:tbl>
              <a:tblPr/>
              <a:tblGrid>
                <a:gridCol w="466874">
                  <a:extLst>
                    <a:ext uri="{9D8B030D-6E8A-4147-A177-3AD203B41FA5}">
                      <a16:colId xmlns:a16="http://schemas.microsoft.com/office/drawing/2014/main" val="1874668135"/>
                    </a:ext>
                  </a:extLst>
                </a:gridCol>
                <a:gridCol w="2809726">
                  <a:extLst>
                    <a:ext uri="{9D8B030D-6E8A-4147-A177-3AD203B41FA5}">
                      <a16:colId xmlns:a16="http://schemas.microsoft.com/office/drawing/2014/main" val="3044563173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help</a:t>
                      </a:r>
                    </a:p>
                  </a:txBody>
                  <a:tcPr marL="32657" marR="32657" marT="32429" marB="3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Searches for a help topic</a:t>
                      </a:r>
                    </a:p>
                  </a:txBody>
                  <a:tcPr marL="32657" marR="32657" marT="32429" marB="324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727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02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16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419066" y="773373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b="1">
                <a:latin typeface="Univers-Bold"/>
                <a:cs typeface="Times New Roman" panose="02020603050405020304" pitchFamily="18" charset="0"/>
              </a:rPr>
              <a:t>Variables</a:t>
            </a:r>
            <a:endParaRPr lang="en-US" alt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2433354" y="3440373"/>
            <a:ext cx="7772400" cy="1981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>
                <a:solidFill>
                  <a:srgbClr val="FF9933"/>
                </a:solidFill>
              </a:rPr>
              <a:t>	</a:t>
            </a:r>
            <a:r>
              <a:rPr lang="en-US" altLang="en-US"/>
              <a:t>In </a:t>
            </a:r>
            <a:r>
              <a:rPr lang="en-US" altLang="en-US" b="1"/>
              <a:t>computer</a:t>
            </a:r>
            <a:r>
              <a:rPr lang="en-US" altLang="en-US"/>
              <a:t> programming, a </a:t>
            </a:r>
            <a:r>
              <a:rPr lang="en-US" altLang="en-US" b="1"/>
              <a:t>variable</a:t>
            </a:r>
            <a:r>
              <a:rPr lang="en-US" altLang="en-US"/>
              <a:t> is a storage location paired with an associated symbolic name.</a:t>
            </a:r>
            <a:endParaRPr lang="en-US" altLang="en-US" sz="2400">
              <a:solidFill>
                <a:srgbClr val="FF9933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723866" y="2676786"/>
            <a:ext cx="716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9933"/>
                </a:solidFill>
              </a:rPr>
              <a:t>What is a variable in a computer language?</a:t>
            </a:r>
          </a:p>
        </p:txBody>
      </p:sp>
    </p:spTree>
    <p:extLst>
      <p:ext uri="{BB962C8B-B14F-4D97-AF65-F5344CB8AC3E}">
        <p14:creationId xmlns:p14="http://schemas.microsoft.com/office/powerpoint/2010/main" val="12526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17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04415" y="500418"/>
            <a:ext cx="7772400" cy="1143000"/>
          </a:xfrm>
        </p:spPr>
        <p:txBody>
          <a:bodyPr/>
          <a:lstStyle/>
          <a:p>
            <a:r>
              <a:rPr lang="en-US" altLang="en-US" b="1" dirty="0"/>
              <a:t>Examples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42815" y="613921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SUNY-New Paltz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04415" y="1948218"/>
            <a:ext cx="7467600" cy="193833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Type:</a:t>
            </a:r>
          </a:p>
          <a:p>
            <a:pPr>
              <a:defRPr/>
            </a:pPr>
            <a:r>
              <a:rPr lang="en-US" dirty="0"/>
              <a:t>a = 5;</a:t>
            </a:r>
          </a:p>
          <a:p>
            <a:pPr>
              <a:defRPr/>
            </a:pPr>
            <a:r>
              <a:rPr lang="en-US" dirty="0"/>
              <a:t>B = -1.2345;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Now look in Workspace to examine them.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4415" y="4310418"/>
            <a:ext cx="7467600" cy="147732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Type: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 = 1:10;</a:t>
            </a:r>
          </a:p>
          <a:p>
            <a:pPr>
              <a:defRPr/>
            </a:pPr>
            <a:r>
              <a:rPr lang="en-US" dirty="0"/>
              <a:t>B = [];</a:t>
            </a:r>
          </a:p>
          <a:p>
            <a:pPr>
              <a:defRPr/>
            </a:pPr>
            <a:r>
              <a:rPr lang="en-US" dirty="0"/>
              <a:t>Now look in Workspace to examine them.</a:t>
            </a:r>
          </a:p>
        </p:txBody>
      </p:sp>
    </p:spTree>
    <p:extLst>
      <p:ext uri="{BB962C8B-B14F-4D97-AF65-F5344CB8AC3E}">
        <p14:creationId xmlns:p14="http://schemas.microsoft.com/office/powerpoint/2010/main" val="320033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18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/>
              <a:t>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2057400"/>
            <a:ext cx="7467600" cy="64633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Type:</a:t>
            </a:r>
          </a:p>
          <a:p>
            <a:r>
              <a:rPr lang="en-US" dirty="0"/>
              <a:t>clear B;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4419600"/>
            <a:ext cx="7467600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US" dirty="0"/>
              <a:t>Type:</a:t>
            </a:r>
          </a:p>
          <a:p>
            <a:endParaRPr lang="en-US" dirty="0"/>
          </a:p>
          <a:p>
            <a:r>
              <a:rPr lang="en-US" dirty="0"/>
              <a:t>clear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F17ABF-F0E0-4CAB-9ED4-01604AE843E4}"/>
              </a:ext>
            </a:extLst>
          </p:cNvPr>
          <p:cNvSpPr txBox="1"/>
          <p:nvPr/>
        </p:nvSpPr>
        <p:spPr>
          <a:xfrm>
            <a:off x="5452621" y="3376999"/>
            <a:ext cx="352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happens to the workspace?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4235A2-EF71-4C9B-B01C-0FD1043D4483}"/>
              </a:ext>
            </a:extLst>
          </p:cNvPr>
          <p:cNvCxnSpPr/>
          <p:nvPr/>
        </p:nvCxnSpPr>
        <p:spPr>
          <a:xfrm flipH="1" flipV="1">
            <a:off x="4779390" y="2809188"/>
            <a:ext cx="1677971" cy="4807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0C4AAB-6D1E-4417-B984-935ED35C03EE}"/>
              </a:ext>
            </a:extLst>
          </p:cNvPr>
          <p:cNvCxnSpPr>
            <a:cxnSpLocks/>
          </p:cNvCxnSpPr>
          <p:nvPr/>
        </p:nvCxnSpPr>
        <p:spPr>
          <a:xfrm flipH="1">
            <a:off x="4703976" y="3811688"/>
            <a:ext cx="1753385" cy="5152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163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Univers-Bold"/>
                <a:cs typeface="Times New Roman" panose="02020603050405020304" pitchFamily="18" charset="0"/>
              </a:rPr>
              <a:t>Variables in MATLAB</a:t>
            </a:r>
            <a:endParaRPr lang="en-US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1007961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u="sng" dirty="0"/>
              <a:t>Variable name must comply with the following two rules:</a:t>
            </a:r>
          </a:p>
          <a:p>
            <a:pPr eaLnBrk="1" hangingPunct="1"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/>
              <a:t>1. It may consist only of the letters a–z, the digits 0–9 and the underscore ( _ ).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/>
              <a:t>2. It must start with a letter. 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Valid: </a:t>
            </a:r>
            <a:r>
              <a:rPr lang="en-US" altLang="en-US" sz="2400" dirty="0">
                <a:solidFill>
                  <a:srgbClr val="009900"/>
                </a:solidFill>
                <a:latin typeface="Courier" pitchFamily="49" charset="0"/>
                <a:cs typeface="Times New Roman" panose="02020603050405020304" pitchFamily="18" charset="0"/>
              </a:rPr>
              <a:t>r2d2,  </a:t>
            </a:r>
            <a:r>
              <a:rPr lang="en-US" altLang="en-US" sz="2400" dirty="0" err="1">
                <a:solidFill>
                  <a:srgbClr val="009900"/>
                </a:solidFill>
                <a:latin typeface="Courier" pitchFamily="49" charset="0"/>
                <a:cs typeface="Times New Roman" panose="02020603050405020304" pitchFamily="18" charset="0"/>
              </a:rPr>
              <a:t>pay_day</a:t>
            </a:r>
            <a:endParaRPr lang="en-US" altLang="en-US" sz="2400" dirty="0">
              <a:solidFill>
                <a:srgbClr val="009900"/>
              </a:solidFill>
              <a:latin typeface="Courier" pitchFamily="49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Invalid</a:t>
            </a:r>
            <a:r>
              <a:rPr lang="en-US" altLang="en-US" sz="2400" dirty="0">
                <a:latin typeface="Courier" pitchFamily="49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rgbClr val="FF9933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pay-day, 2a name$,  _2a</a:t>
            </a:r>
            <a:r>
              <a:rPr lang="en-US" altLang="en-US" sz="2400" dirty="0">
                <a:solidFill>
                  <a:srgbClr val="FF9933"/>
                </a:solidFill>
                <a:latin typeface="Courier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99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61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6496" y="649202"/>
            <a:ext cx="106362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Black" pitchFamily="34" charset="0"/>
              </a:rPr>
              <a:t>Textbook</a:t>
            </a:r>
          </a:p>
          <a:p>
            <a:pPr algn="ctr"/>
            <a:endParaRPr lang="en-US" sz="3200" dirty="0">
              <a:latin typeface="Arial Black" pitchFamily="34" charset="0"/>
            </a:endParaRPr>
          </a:p>
          <a:p>
            <a:pPr algn="ctr"/>
            <a:r>
              <a:rPr lang="en-US" sz="3200" dirty="0">
                <a:solidFill>
                  <a:schemeClr val="accent5"/>
                </a:solidFill>
                <a:latin typeface="Arial Black" pitchFamily="34" charset="0"/>
              </a:rPr>
              <a:t>Essential MATLAB</a:t>
            </a:r>
          </a:p>
          <a:p>
            <a:pPr algn="ctr"/>
            <a:r>
              <a:rPr lang="en-US" sz="3200" dirty="0">
                <a:solidFill>
                  <a:schemeClr val="accent5"/>
                </a:solidFill>
                <a:latin typeface="Arial Black" pitchFamily="34" charset="0"/>
              </a:rPr>
              <a:t>for Engineers and Scientists</a:t>
            </a:r>
          </a:p>
          <a:p>
            <a:pPr algn="ctr"/>
            <a:r>
              <a:rPr lang="en-US" sz="3200" dirty="0">
                <a:solidFill>
                  <a:schemeClr val="accent5"/>
                </a:solidFill>
                <a:latin typeface="Arial Black" pitchFamily="34" charset="0"/>
              </a:rPr>
              <a:t>5th Edition</a:t>
            </a:r>
          </a:p>
          <a:p>
            <a:pPr algn="ctr"/>
            <a:endParaRPr lang="en-US" sz="3200" dirty="0">
              <a:latin typeface="Arial Black" pitchFamily="34" charset="0"/>
            </a:endParaRPr>
          </a:p>
          <a:p>
            <a:pPr algn="ctr"/>
            <a:r>
              <a:rPr lang="en-US" sz="3200" dirty="0"/>
              <a:t>Brian H. Hahn</a:t>
            </a:r>
          </a:p>
          <a:p>
            <a:pPr algn="ctr"/>
            <a:r>
              <a:rPr lang="en-US" sz="3200" dirty="0"/>
              <a:t>Daniel T. Valentine</a:t>
            </a:r>
          </a:p>
          <a:p>
            <a:pPr algn="ctr"/>
            <a:endParaRPr lang="en-US" sz="3200" dirty="0"/>
          </a:p>
          <a:p>
            <a:pPr algn="ctr"/>
            <a:endParaRPr lang="en-US" sz="3200" dirty="0">
              <a:solidFill>
                <a:schemeClr val="accent5"/>
              </a:solidFill>
              <a:latin typeface="Arial Black" pitchFamily="34" charset="0"/>
            </a:endParaRPr>
          </a:p>
          <a:p>
            <a:pPr algn="ctr"/>
            <a:r>
              <a:rPr lang="en-US" sz="3200" dirty="0">
                <a:solidFill>
                  <a:schemeClr val="accent5"/>
                </a:solidFill>
                <a:latin typeface="Arial Black" pitchFamily="34" charset="0"/>
              </a:rPr>
              <a:t>No Need to buy! Class notes are Enough!</a:t>
            </a:r>
          </a:p>
          <a:p>
            <a:pPr algn="ctr"/>
            <a:endParaRPr lang="en-US" sz="3200" dirty="0">
              <a:solidFill>
                <a:schemeClr val="accent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20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Univers"/>
                <a:cs typeface="Times New Roman" panose="02020603050405020304" pitchFamily="18" charset="0"/>
              </a:rPr>
              <a:t>Case sensitivity</a:t>
            </a:r>
            <a:r>
              <a:rPr lang="en-US" altLang="en-US" dirty="0"/>
              <a:t> 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Different variables:</a:t>
            </a:r>
          </a:p>
          <a:p>
            <a:pPr lvl="1" eaLnBrk="1" hangingPunct="1"/>
            <a:r>
              <a:rPr lang="en-US" altLang="en-US">
                <a:latin typeface="Courier" pitchFamily="49" charset="0"/>
                <a:cs typeface="Times New Roman" panose="02020603050405020304" pitchFamily="18" charset="0"/>
              </a:rPr>
              <a:t>balance</a:t>
            </a:r>
            <a:r>
              <a:rPr lang="en-US" altLang="en-US">
                <a:latin typeface="Times-Roman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Courier" pitchFamily="49" charset="0"/>
                <a:cs typeface="Times New Roman" panose="02020603050405020304" pitchFamily="18" charset="0"/>
              </a:rPr>
              <a:t>BALANCE </a:t>
            </a:r>
            <a:r>
              <a:rPr lang="en-US" altLang="en-US">
                <a:latin typeface="Times-Roman"/>
                <a:cs typeface="Times New Roman" panose="02020603050405020304" pitchFamily="18" charset="0"/>
              </a:rPr>
              <a:t>and </a:t>
            </a:r>
            <a:r>
              <a:rPr lang="en-US" altLang="en-US">
                <a:latin typeface="Courier" pitchFamily="49" charset="0"/>
                <a:cs typeface="Times New Roman" panose="02020603050405020304" pitchFamily="18" charset="0"/>
              </a:rPr>
              <a:t>BaLance</a:t>
            </a:r>
          </a:p>
          <a:p>
            <a:pPr eaLnBrk="1" hangingPunct="1"/>
            <a:r>
              <a:rPr lang="en-US" altLang="en-US">
                <a:latin typeface="Courier" pitchFamily="49" charset="0"/>
                <a:cs typeface="Times New Roman" panose="02020603050405020304" pitchFamily="18" charset="0"/>
              </a:rPr>
              <a:t>Camel Caps:</a:t>
            </a:r>
          </a:p>
          <a:p>
            <a:pPr lvl="1" eaLnBrk="1" hangingPunct="1"/>
            <a:r>
              <a:rPr lang="en-US" altLang="en-US">
                <a:latin typeface="Courier" pitchFamily="49" charset="0"/>
                <a:cs typeface="Times New Roman" panose="02020603050405020304" pitchFamily="18" charset="0"/>
              </a:rPr>
              <a:t>camelCaps</a:t>
            </a:r>
          </a:p>
          <a:p>
            <a:pPr lvl="1" eaLnBrk="1" hangingPunct="1"/>
            <a:r>
              <a:rPr lang="en-US" altLang="en-US">
                <a:latin typeface="Courier" pitchFamily="49" charset="0"/>
                <a:cs typeface="Times New Roman" panose="02020603050405020304" pitchFamily="18" charset="0"/>
              </a:rPr>
              <a:t>milleniumBug</a:t>
            </a:r>
            <a:endParaRPr lang="en-US" altLang="en-US">
              <a:latin typeface="Times-Roman"/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>
                <a:latin typeface="Courier" pitchFamily="49" charset="0"/>
                <a:cs typeface="Times New Roman" panose="02020603050405020304" pitchFamily="18" charset="0"/>
              </a:rPr>
              <a:t>dayOfTheWeek  </a:t>
            </a:r>
          </a:p>
          <a:p>
            <a:pPr eaLnBrk="1" hangingPunct="1"/>
            <a:r>
              <a:rPr lang="en-US" altLang="en-US">
                <a:latin typeface="Courier" pitchFamily="49" charset="0"/>
                <a:cs typeface="Times New Roman" panose="02020603050405020304" pitchFamily="18" charset="0"/>
              </a:rPr>
              <a:t>Commands are all in lower case</a:t>
            </a:r>
          </a:p>
        </p:txBody>
      </p:sp>
    </p:spTree>
    <p:extLst>
      <p:ext uri="{BB962C8B-B14F-4D97-AF65-F5344CB8AC3E}">
        <p14:creationId xmlns:p14="http://schemas.microsoft.com/office/powerpoint/2010/main" val="273722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4800" b="1" dirty="0"/>
              <a:t>Examples of variables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657600"/>
          </a:xfrm>
        </p:spPr>
        <p:txBody>
          <a:bodyPr/>
          <a:lstStyle/>
          <a:p>
            <a:r>
              <a:rPr lang="en-US" altLang="en-US" dirty="0"/>
              <a:t>interest=.09;</a:t>
            </a:r>
          </a:p>
          <a:p>
            <a:r>
              <a:rPr lang="en-US" altLang="en-US" dirty="0"/>
              <a:t>years=10;</a:t>
            </a:r>
          </a:p>
          <a:p>
            <a:r>
              <a:rPr lang="en-US" altLang="en-US" dirty="0"/>
              <a:t>delta=1.e-3;</a:t>
            </a:r>
          </a:p>
          <a:p>
            <a:r>
              <a:rPr lang="en-US" altLang="en-US" dirty="0"/>
              <a:t>email=‘doej@gmail.com’;</a:t>
            </a:r>
          </a:p>
          <a:p>
            <a:r>
              <a:rPr lang="en-US" altLang="en-US" dirty="0" err="1"/>
              <a:t>vect</a:t>
            </a:r>
            <a:r>
              <a:rPr lang="en-US" altLang="en-US" dirty="0"/>
              <a:t>=[1 2 3 4 5];</a:t>
            </a:r>
          </a:p>
          <a:p>
            <a:r>
              <a:rPr lang="en-US" altLang="en-US" dirty="0" err="1"/>
              <a:t>matx</a:t>
            </a:r>
            <a:r>
              <a:rPr lang="en-US" altLang="en-US" dirty="0"/>
              <a:t>=[1 2 3; 4 5 6];</a:t>
            </a:r>
          </a:p>
          <a:p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167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22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en-US" b="1" u="sng" dirty="0"/>
              <a:t>Exercise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81940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altLang="en-US" dirty="0"/>
              <a:t>Create MATLAB variable names for the following, and assign them with random values: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r>
              <a:rPr lang="en-US" altLang="en-US" dirty="0"/>
              <a:t>Age of the student in the class</a:t>
            </a:r>
          </a:p>
          <a:p>
            <a:endParaRPr lang="en-US" altLang="en-US" dirty="0"/>
          </a:p>
          <a:p>
            <a:r>
              <a:rPr lang="en-US" altLang="en-US" dirty="0"/>
              <a:t>Number of students enrolled in the class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68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i="1" dirty="0">
                <a:latin typeface="Times-Italic"/>
                <a:cs typeface="Times New Roman" panose="02020603050405020304" pitchFamily="18" charset="0"/>
              </a:rPr>
              <a:t>Workspace</a:t>
            </a:r>
            <a:r>
              <a:rPr lang="en-US" altLang="en-US" dirty="0"/>
              <a:t> 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25771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who:         </a:t>
            </a:r>
            <a:r>
              <a:rPr lang="en-US" sz="2000" dirty="0">
                <a:latin typeface="Times-Roman" charset="0"/>
                <a:cs typeface="Times New Roman" pitchFamily="18" charset="0"/>
              </a:rPr>
              <a:t>lists the names of all the variables in your workspace</a:t>
            </a:r>
            <a:r>
              <a:rPr lang="en-US" sz="20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/>
              <a:t>whos</a:t>
            </a:r>
            <a:r>
              <a:rPr lang="en-US" sz="2000" dirty="0"/>
              <a:t>:       </a:t>
            </a:r>
            <a:r>
              <a:rPr lang="en-US" sz="2000" dirty="0">
                <a:latin typeface="Times-Roman" charset="0"/>
                <a:cs typeface="Times New Roman" pitchFamily="18" charset="0"/>
              </a:rPr>
              <a:t>lists the size of each variable as well</a:t>
            </a:r>
            <a:r>
              <a:rPr lang="en-US" sz="20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/>
              <a:t>ans</a:t>
            </a:r>
            <a:r>
              <a:rPr lang="en-US" sz="2000" dirty="0"/>
              <a:t>: 	         </a:t>
            </a:r>
            <a:r>
              <a:rPr lang="en-US" sz="2000" dirty="0">
                <a:latin typeface="Times-Roman" charset="0"/>
                <a:cs typeface="Times New Roman" pitchFamily="18" charset="0"/>
              </a:rPr>
              <a:t>returns the value of the last expression evaluated but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latin typeface="Times-Roman" charset="0"/>
                <a:cs typeface="Times New Roman" pitchFamily="18" charset="0"/>
              </a:rPr>
              <a:t>                     not assigned to a variable</a:t>
            </a:r>
            <a:r>
              <a:rPr lang="en-US" sz="20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Workspace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79" y="4527550"/>
            <a:ext cx="76903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0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24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Exercise</a:t>
            </a:r>
            <a:br>
              <a:rPr lang="en-US" altLang="en-US" dirty="0"/>
            </a:br>
            <a:r>
              <a:rPr lang="en-US" altLang="en-US" dirty="0"/>
              <a:t>Using Command Window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8882406" cy="3810000"/>
          </a:xfrm>
        </p:spPr>
        <p:txBody>
          <a:bodyPr/>
          <a:lstStyle/>
          <a:p>
            <a:pPr>
              <a:defRPr/>
            </a:pPr>
            <a:r>
              <a:rPr lang="en-US" dirty="0"/>
              <a:t>Declare a “variable” to display your name </a:t>
            </a:r>
            <a:r>
              <a:rPr lang="en-US" dirty="0" smtClean="0"/>
              <a:t>in the command window and </a:t>
            </a:r>
            <a:r>
              <a:rPr lang="en-US" dirty="0"/>
              <a:t>print </a:t>
            </a:r>
            <a:r>
              <a:rPr lang="en-US" dirty="0" smtClean="0"/>
              <a:t>it.</a:t>
            </a:r>
          </a:p>
          <a:p>
            <a:pPr>
              <a:defRPr/>
            </a:pPr>
            <a:r>
              <a:rPr lang="en-US" dirty="0" smtClean="0"/>
              <a:t>Write </a:t>
            </a:r>
            <a:r>
              <a:rPr lang="en-US" dirty="0"/>
              <a:t>a program that declares two variables p, q. Initialize them with the values (+3) and (-5.4), respectively. Have your program to add, subtract, multiply and divide them.</a:t>
            </a:r>
          </a:p>
          <a:p>
            <a:pPr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8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136769" y="276912"/>
            <a:ext cx="5583025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latin typeface="Univers-Bold"/>
                <a:cs typeface="Times New Roman" panose="02020603050405020304" pitchFamily="18" charset="0"/>
              </a:rPr>
              <a:t>Vectors in MATLAB</a:t>
            </a:r>
            <a:endParaRPr lang="en-US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763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Univers"/>
                <a:cs typeface="Times New Roman" pitchFamily="18" charset="0"/>
              </a:rPr>
              <a:t>Initializing vectors: explicit lists</a:t>
            </a:r>
            <a:r>
              <a:rPr lang="en-US" sz="2800" dirty="0"/>
              <a:t> </a:t>
            </a:r>
          </a:p>
          <a:p>
            <a:pPr lvl="1" eaLnBrk="1" hangingPunct="1">
              <a:buFontTx/>
              <a:buNone/>
              <a:defRPr/>
            </a:pPr>
            <a:r>
              <a:rPr lang="en-US" sz="1800" dirty="0">
                <a:latin typeface="Courier" pitchFamily="49" charset="0"/>
                <a:cs typeface="Times New Roman" pitchFamily="18" charset="0"/>
              </a:rPr>
              <a:t>x = [1 3 0 -1 5]</a:t>
            </a:r>
            <a:r>
              <a:rPr lang="en-US" sz="1800" dirty="0"/>
              <a:t>   use spaces</a:t>
            </a:r>
          </a:p>
          <a:p>
            <a:pPr lvl="1" eaLnBrk="1" hangingPunct="1">
              <a:buFontTx/>
              <a:buNone/>
              <a:defRPr/>
            </a:pPr>
            <a:r>
              <a:rPr lang="en-US" sz="1800" dirty="0">
                <a:latin typeface="Courier" pitchFamily="49" charset="0"/>
                <a:cs typeface="Times New Roman" pitchFamily="18" charset="0"/>
              </a:rPr>
              <a:t>a = [5,6,7]</a:t>
            </a:r>
            <a:r>
              <a:rPr lang="en-US" sz="1800" dirty="0"/>
              <a:t>               use commas</a:t>
            </a:r>
          </a:p>
          <a:p>
            <a:pPr lvl="1" eaLnBrk="1" hangingPunct="1">
              <a:buFontTx/>
              <a:buNone/>
              <a:defRPr/>
            </a:pPr>
            <a:r>
              <a:rPr lang="en-US" sz="1800" dirty="0"/>
              <a:t>a = [1 2 3],    b = [4 5],   </a:t>
            </a:r>
            <a:r>
              <a:rPr lang="en-US" sz="1800" dirty="0">
                <a:latin typeface="Courier" pitchFamily="49" charset="0"/>
                <a:cs typeface="Times New Roman" pitchFamily="18" charset="0"/>
              </a:rPr>
              <a:t>c = [a -b]</a:t>
            </a:r>
          </a:p>
          <a:p>
            <a:pPr lvl="1" eaLnBrk="1" hangingPunct="1">
              <a:buFontTx/>
              <a:buNone/>
              <a:defRPr/>
            </a:pPr>
            <a:r>
              <a:rPr lang="en-US" sz="1800" dirty="0">
                <a:latin typeface="Courier" pitchFamily="49" charset="0"/>
                <a:cs typeface="Times New Roman" pitchFamily="18" charset="0"/>
              </a:rPr>
              <a:t>x = [ ] </a:t>
            </a:r>
          </a:p>
          <a:p>
            <a:pPr lvl="1" eaLnBrk="1" hangingPunct="1">
              <a:buFontTx/>
              <a:buNone/>
              <a:defRPr/>
            </a:pPr>
            <a:endParaRPr lang="en-US" sz="1800" dirty="0">
              <a:latin typeface="Courier" pitchFamily="49" charset="0"/>
              <a:cs typeface="Times New Roman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en-US" sz="1800" dirty="0">
              <a:latin typeface="Courier" pitchFamily="49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Univers"/>
                <a:cs typeface="Times New Roman" pitchFamily="18" charset="0"/>
              </a:rPr>
              <a:t>Initializing vectors: the colon operator</a:t>
            </a:r>
            <a:r>
              <a:rPr lang="en-US" sz="2800" dirty="0">
                <a:latin typeface="Courier" pitchFamily="49" charset="0"/>
                <a:cs typeface="Times New Roman" pitchFamily="18" charset="0"/>
              </a:rPr>
              <a:t> </a:t>
            </a:r>
          </a:p>
          <a:p>
            <a:pPr lvl="1" eaLnBrk="1" hangingPunct="1">
              <a:buFontTx/>
              <a:buNone/>
              <a:defRPr/>
            </a:pPr>
            <a:r>
              <a:rPr lang="en-US" sz="1800" dirty="0">
                <a:latin typeface="Courier" pitchFamily="49" charset="0"/>
              </a:rPr>
              <a:t>x = 1:10</a:t>
            </a:r>
          </a:p>
          <a:p>
            <a:pPr lvl="1" eaLnBrk="1" hangingPunct="1">
              <a:buFontTx/>
              <a:buNone/>
              <a:defRPr/>
            </a:pPr>
            <a:r>
              <a:rPr lang="en-US" sz="1800" dirty="0">
                <a:latin typeface="Courier" pitchFamily="49" charset="0"/>
                <a:cs typeface="Times New Roman" pitchFamily="18" charset="0"/>
              </a:rPr>
              <a:t>x = 1:0.5:4</a:t>
            </a:r>
            <a:r>
              <a:rPr lang="en-US" sz="1800" dirty="0">
                <a:latin typeface="Courier" pitchFamily="49" charset="0"/>
              </a:rPr>
              <a:t> </a:t>
            </a:r>
            <a:endParaRPr lang="en-US" sz="1800" dirty="0">
              <a:latin typeface="Courier" pitchFamily="49" charset="0"/>
              <a:cs typeface="Times New Roman" pitchFamily="18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US" sz="1800" dirty="0">
                <a:latin typeface="Courier" pitchFamily="49" charset="0"/>
                <a:cs typeface="Times New Roman" pitchFamily="18" charset="0"/>
              </a:rPr>
              <a:t>x = 10:-1:1 </a:t>
            </a:r>
          </a:p>
          <a:p>
            <a:pPr lvl="1" eaLnBrk="1" hangingPunct="1">
              <a:buFontTx/>
              <a:buNone/>
              <a:defRPr/>
            </a:pPr>
            <a:r>
              <a:rPr lang="en-US" sz="1800" dirty="0">
                <a:latin typeface="Courier" pitchFamily="49" charset="0"/>
                <a:cs typeface="Times New Roman" pitchFamily="18" charset="0"/>
              </a:rPr>
              <a:t>x = 0:-2:-5 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sz="1800" dirty="0">
              <a:cs typeface="Times New Roman" pitchFamily="18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67F09413-F9A6-4C42-89A9-37BCA3DBB6DE}"/>
              </a:ext>
            </a:extLst>
          </p:cNvPr>
          <p:cNvSpPr/>
          <p:nvPr/>
        </p:nvSpPr>
        <p:spPr>
          <a:xfrm>
            <a:off x="6768445" y="2294052"/>
            <a:ext cx="584462" cy="1251408"/>
          </a:xfrm>
          <a:prstGeom prst="rightBrace">
            <a:avLst>
              <a:gd name="adj1" fmla="val 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CE4E37D-5563-466D-A20B-9C3F4AA80D3B}"/>
              </a:ext>
            </a:extLst>
          </p:cNvPr>
          <p:cNvSpPr/>
          <p:nvPr/>
        </p:nvSpPr>
        <p:spPr>
          <a:xfrm>
            <a:off x="6787299" y="4563948"/>
            <a:ext cx="584462" cy="1251408"/>
          </a:xfrm>
          <a:prstGeom prst="rightBrace">
            <a:avLst>
              <a:gd name="adj1" fmla="val 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BD65D4-FAC4-4883-ADA0-91A0F5895F94}"/>
              </a:ext>
            </a:extLst>
          </p:cNvPr>
          <p:cNvSpPr txBox="1"/>
          <p:nvPr/>
        </p:nvSpPr>
        <p:spPr>
          <a:xfrm>
            <a:off x="7569724" y="2716236"/>
            <a:ext cx="399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Explicitly providing elements to vectors!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48661B-7CB5-4CD8-9D05-151C5AF94965}"/>
              </a:ext>
            </a:extLst>
          </p:cNvPr>
          <p:cNvSpPr txBox="1"/>
          <p:nvPr/>
        </p:nvSpPr>
        <p:spPr>
          <a:xfrm>
            <a:off x="7569724" y="4866486"/>
            <a:ext cx="448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Colon operator providing </a:t>
            </a:r>
            <a:r>
              <a:rPr lang="en-US" b="1" dirty="0" err="1">
                <a:solidFill>
                  <a:srgbClr val="FF0000"/>
                </a:solidFill>
              </a:rPr>
              <a:t>equi</a:t>
            </a:r>
            <a:r>
              <a:rPr lang="en-US" b="1" dirty="0">
                <a:solidFill>
                  <a:srgbClr val="FF0000"/>
                </a:solidFill>
              </a:rPr>
              <a:t>-spaced elements to vectors!</a:t>
            </a:r>
          </a:p>
        </p:txBody>
      </p:sp>
    </p:spTree>
    <p:extLst>
      <p:ext uri="{BB962C8B-B14F-4D97-AF65-F5344CB8AC3E}">
        <p14:creationId xmlns:p14="http://schemas.microsoft.com/office/powerpoint/2010/main" val="383353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26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507" y="341722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Univers-Bold"/>
                <a:cs typeface="Times New Roman" panose="02020603050405020304" pitchFamily="18" charset="0"/>
              </a:rPr>
              <a:t>Vector Exercises</a:t>
            </a:r>
            <a:endParaRPr lang="en-US" alt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558537" y="1978843"/>
            <a:ext cx="9685421" cy="3724373"/>
          </a:xfrm>
        </p:spPr>
        <p:txBody>
          <a:bodyPr>
            <a:normAutofit/>
          </a:bodyPr>
          <a:lstStyle/>
          <a:p>
            <a:pPr lvl="1" eaLnBrk="1" hangingPunct="1">
              <a:buFontTx/>
              <a:buNone/>
              <a:defRPr/>
            </a:pPr>
            <a:endParaRPr lang="en-US" dirty="0">
              <a:latin typeface="Courier" pitchFamily="49" charset="0"/>
              <a:cs typeface="Times New Roman" pitchFamily="18" charset="0"/>
            </a:endParaRPr>
          </a:p>
          <a:p>
            <a:pPr marL="800100" lvl="1" indent="-342900" eaLnBrk="1" hangingPunct="1">
              <a:buFont typeface="+mj-lt"/>
              <a:buAutoNum type="alphaUcPeriod"/>
              <a:defRPr/>
            </a:pPr>
            <a:r>
              <a:rPr lang="en-US" dirty="0">
                <a:latin typeface="Courier" pitchFamily="49" charset="0"/>
                <a:cs typeface="Times New Roman" pitchFamily="18" charset="0"/>
              </a:rPr>
              <a:t>Initialize a vector (A) to have as its elements numbers 1 through 10 and another one (B) with integers -1 through -10.</a:t>
            </a:r>
          </a:p>
          <a:p>
            <a:pPr marL="800100" lvl="1" indent="-342900" eaLnBrk="1" hangingPunct="1">
              <a:buFont typeface="+mj-lt"/>
              <a:buAutoNum type="alphaUcPeriod"/>
              <a:defRPr/>
            </a:pPr>
            <a:endParaRPr lang="en-US" dirty="0">
              <a:latin typeface="Courier" pitchFamily="49" charset="0"/>
              <a:cs typeface="Times New Roman" pitchFamily="18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latin typeface="Courier" pitchFamily="49" charset="0"/>
                <a:cs typeface="Times New Roman" pitchFamily="18" charset="0"/>
              </a:rPr>
              <a:t>B. Form vector C as the sum of the two vectors.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latin typeface="Courier" pitchFamily="49" charset="0"/>
              <a:cs typeface="Times New Roman" pitchFamily="18" charset="0"/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latin typeface="Courier" pitchFamily="49" charset="0"/>
                <a:cs typeface="Times New Roman" pitchFamily="18" charset="0"/>
              </a:rPr>
              <a:t>C. Form vector D as the concatenation of vectors 	 A and B.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latin typeface="Courier" pitchFamily="49" charset="0"/>
              <a:cs typeface="Times New Roman" pitchFamily="18" charset="0"/>
            </a:endParaRPr>
          </a:p>
          <a:p>
            <a:pPr marL="457200" lvl="1" indent="0" eaLnBrk="1" hangingPunct="1">
              <a:buFontTx/>
              <a:buNone/>
              <a:defRPr/>
            </a:pP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379" y="128337"/>
            <a:ext cx="7772400" cy="80210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latin typeface="Univers"/>
                <a:cs typeface="Times New Roman" panose="02020603050405020304" pitchFamily="18" charset="0"/>
              </a:rPr>
              <a:t>Array</a:t>
            </a:r>
            <a:r>
              <a:rPr lang="en-US" altLang="en-US" sz="4000" dirty="0"/>
              <a:t> </a:t>
            </a:r>
            <a:r>
              <a:rPr lang="en-US" altLang="en-US" sz="4000" dirty="0">
                <a:latin typeface="Univers"/>
                <a:cs typeface="Times New Roman" panose="02020603050405020304" pitchFamily="18" charset="0"/>
              </a:rPr>
              <a:t>Index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339267" y="930442"/>
            <a:ext cx="9673390" cy="5927558"/>
          </a:xfrm>
        </p:spPr>
        <p:txBody>
          <a:bodyPr>
            <a:noAutofit/>
          </a:bodyPr>
          <a:lstStyle/>
          <a:p>
            <a:pPr marL="533400" indent="-533400"/>
            <a:r>
              <a:rPr lang="en-US" altLang="en-US" sz="2400" i="1" dirty="0">
                <a:solidFill>
                  <a:srgbClr val="FF9933"/>
                </a:solidFill>
              </a:rPr>
              <a:t>r = [2, -2, 1, -4, 5, 1, 0]</a:t>
            </a:r>
            <a:endParaRPr lang="en-US" altLang="en-US" sz="2400" i="1" dirty="0">
              <a:solidFill>
                <a:srgbClr val="FF9933"/>
              </a:solidFill>
              <a:cs typeface="Times New Roman" panose="02020603050405020304" pitchFamily="18" charset="0"/>
            </a:endParaRPr>
          </a:p>
          <a:p>
            <a:pPr marL="533400" indent="-533400">
              <a:buNone/>
            </a:pPr>
            <a:r>
              <a:rPr lang="en-US" altLang="en-US" sz="2400" dirty="0"/>
              <a:t>This gives you a row vector of seven </a:t>
            </a:r>
            <a:r>
              <a:rPr lang="en-US" altLang="en-US" sz="2400" i="1" dirty="0"/>
              <a:t>numbers</a:t>
            </a:r>
            <a:r>
              <a:rPr lang="en-US" altLang="en-US" sz="2400" dirty="0"/>
              <a:t>.</a:t>
            </a:r>
          </a:p>
          <a:p>
            <a:pPr marL="533400" indent="-53340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33400" indent="-533400"/>
            <a:r>
              <a:rPr lang="en-US" altLang="en-US" sz="2400" dirty="0">
                <a:solidFill>
                  <a:srgbClr val="FF9933"/>
                </a:solidFill>
                <a:cs typeface="Courier New" panose="02070309020205020404" pitchFamily="49" charset="0"/>
              </a:rPr>
              <a:t>r(3)</a:t>
            </a:r>
          </a:p>
          <a:p>
            <a:pPr marL="533400" indent="-533400">
              <a:buNone/>
            </a:pPr>
            <a:r>
              <a:rPr lang="en-US" altLang="en-US" sz="2400" dirty="0"/>
              <a:t>This will display the </a:t>
            </a:r>
            <a:r>
              <a:rPr lang="en-US" altLang="en-US" sz="2400" i="1" dirty="0"/>
              <a:t>third </a:t>
            </a:r>
            <a:r>
              <a:rPr lang="en-US" altLang="en-US" sz="2400" dirty="0"/>
              <a:t>element of r. The number 3 is the array </a:t>
            </a:r>
            <a:r>
              <a:rPr lang="en-US" altLang="en-US" sz="2400" i="1" dirty="0"/>
              <a:t>index</a:t>
            </a:r>
            <a:r>
              <a:rPr lang="en-US" altLang="en-US" sz="2400" dirty="0"/>
              <a:t>.</a:t>
            </a:r>
          </a:p>
          <a:p>
            <a:pPr marL="533400" indent="-53340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33400" indent="-533400"/>
            <a:r>
              <a:rPr lang="en-US" altLang="en-US" sz="2400" dirty="0">
                <a:solidFill>
                  <a:srgbClr val="FF9933"/>
                </a:solidFill>
              </a:rPr>
              <a:t>r(2:4)</a:t>
            </a:r>
            <a:endParaRPr lang="en-US" altLang="en-US" sz="2400" dirty="0">
              <a:solidFill>
                <a:srgbClr val="FF9933"/>
              </a:solidFill>
              <a:cs typeface="Times New Roman" panose="02020603050405020304" pitchFamily="18" charset="0"/>
            </a:endParaRPr>
          </a:p>
          <a:p>
            <a:pPr marL="533400" indent="-533400">
              <a:buNone/>
            </a:pPr>
            <a:r>
              <a:rPr lang="en-US" altLang="en-US" sz="2400" dirty="0"/>
              <a:t>This should give you the second, third and fourth elements.</a:t>
            </a:r>
          </a:p>
          <a:p>
            <a:pPr marL="533400" indent="-533400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533400" indent="-533400"/>
            <a:r>
              <a:rPr lang="en-US" altLang="en-US" sz="2400" dirty="0">
                <a:solidFill>
                  <a:srgbClr val="FF9933"/>
                </a:solidFill>
              </a:rPr>
              <a:t>r(1:2:7)</a:t>
            </a:r>
            <a:endParaRPr lang="en-US" altLang="en-US" sz="2400" dirty="0">
              <a:solidFill>
                <a:srgbClr val="FF9933"/>
              </a:solidFill>
              <a:cs typeface="Times New Roman" panose="02020603050405020304" pitchFamily="18" charset="0"/>
            </a:endParaRPr>
          </a:p>
          <a:p>
            <a:pPr marL="533400" indent="-533400"/>
            <a:r>
              <a:rPr lang="en-US" altLang="en-US" sz="2400" dirty="0">
                <a:solidFill>
                  <a:srgbClr val="FF9933"/>
                </a:solidFill>
                <a:cs typeface="Courier New" panose="02070309020205020404" pitchFamily="49" charset="0"/>
              </a:rPr>
              <a:t>r([1 7 2 6])        </a:t>
            </a:r>
            <a:r>
              <a:rPr lang="en-US" altLang="en-US" sz="2400" b="1" dirty="0">
                <a:solidFill>
                  <a:srgbClr val="FF0000"/>
                </a:solidFill>
                <a:cs typeface="Courier New" panose="02070309020205020404" pitchFamily="49" charset="0"/>
              </a:rPr>
              <a:t>elements located at specific indices are printed</a:t>
            </a:r>
          </a:p>
          <a:p>
            <a:pPr marL="533400" indent="-533400"/>
            <a:r>
              <a:rPr lang="en-US" altLang="en-US" sz="2400" dirty="0">
                <a:solidFill>
                  <a:srgbClr val="FF9933"/>
                </a:solidFill>
                <a:cs typeface="Courier New" panose="02070309020205020404" pitchFamily="49" charset="0"/>
              </a:rPr>
              <a:t>r([1 7 2]) = [ ]   </a:t>
            </a:r>
            <a:r>
              <a:rPr lang="en-US" altLang="en-US" sz="2400" b="1" dirty="0">
                <a:solidFill>
                  <a:srgbClr val="FF0000"/>
                </a:solidFill>
                <a:cs typeface="Courier New" panose="02070309020205020404" pitchFamily="49" charset="0"/>
              </a:rPr>
              <a:t>will remove elements located at indices 1, 7 and 2 </a:t>
            </a:r>
          </a:p>
        </p:txBody>
      </p:sp>
    </p:spTree>
    <p:extLst>
      <p:ext uri="{BB962C8B-B14F-4D97-AF65-F5344CB8AC3E}">
        <p14:creationId xmlns:p14="http://schemas.microsoft.com/office/powerpoint/2010/main" val="3150448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28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7076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Univers"/>
                <a:cs typeface="Times New Roman" panose="02020603050405020304" pitchFamily="18" charset="0"/>
              </a:rPr>
              <a:t>Array</a:t>
            </a:r>
            <a:r>
              <a:rPr lang="en-US" altLang="en-US" dirty="0"/>
              <a:t> </a:t>
            </a:r>
            <a:r>
              <a:rPr lang="en-US" altLang="en-US" dirty="0">
                <a:latin typeface="Univers"/>
                <a:cs typeface="Times New Roman" panose="02020603050405020304" pitchFamily="18" charset="0"/>
              </a:rPr>
              <a:t>Subscripts (Exercises)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23364"/>
            <a:ext cx="8212318" cy="3429000"/>
          </a:xfrm>
        </p:spPr>
        <p:txBody>
          <a:bodyPr>
            <a:normAutofit fontScale="92500"/>
          </a:bodyPr>
          <a:lstStyle/>
          <a:p>
            <a:pPr marL="533400" indent="-533400" eaLnBrk="1" hangingPunct="1">
              <a:lnSpc>
                <a:spcPct val="90000"/>
              </a:lnSpc>
            </a:pPr>
            <a:endParaRPr lang="en-US" altLang="en-US" sz="2400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400" dirty="0"/>
              <a:t>Form vector A made of even numbers between 0 and 12.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en-US" sz="2400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400" dirty="0"/>
              <a:t>Add the first and the last elements of a vector and call it sum1.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en-US" sz="2400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400" dirty="0"/>
              <a:t>Find sum2 as the sum of the first 4 elements of a vector.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en-US" sz="2400" dirty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400" dirty="0"/>
              <a:t>Form a new vector B that is made of the last 4 elements of A.</a:t>
            </a:r>
          </a:p>
        </p:txBody>
      </p:sp>
    </p:spTree>
    <p:extLst>
      <p:ext uri="{BB962C8B-B14F-4D97-AF65-F5344CB8AC3E}">
        <p14:creationId xmlns:p14="http://schemas.microsoft.com/office/powerpoint/2010/main" val="18701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29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646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Univers"/>
                <a:cs typeface="Times New Roman" panose="02020603050405020304" pitchFamily="18" charset="0"/>
              </a:rPr>
              <a:t>Matrices</a:t>
            </a:r>
            <a:r>
              <a:rPr lang="en-US" altLang="en-US" dirty="0"/>
              <a:t> 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2999"/>
            <a:ext cx="7772400" cy="55784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 = [1 2 3; 4 5 6]  = 1 2 3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                               4 5 6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a’ = 1  4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        2  5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     3  6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 matrix can be constructed from column vectors of the same lengths: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x = 0:30:180;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table = [x’ sin(x*pi/180)’] = 	0.0000   0.0000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		                                30.0000   0.5000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                                                         60.0000   0.8660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                                                         90.0000   1.0000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                                                         120.0000   0.8660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                                                         150.0000  0.5000</a:t>
            </a: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                                                         180.0000  0.0000</a:t>
            </a:r>
          </a:p>
        </p:txBody>
      </p:sp>
    </p:spTree>
    <p:extLst>
      <p:ext uri="{BB962C8B-B14F-4D97-AF65-F5344CB8AC3E}">
        <p14:creationId xmlns:p14="http://schemas.microsoft.com/office/powerpoint/2010/main" val="31159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8537" y="251976"/>
            <a:ext cx="12320832" cy="635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Course Syllabus</a:t>
            </a:r>
          </a:p>
          <a:p>
            <a:pPr algn="ctr"/>
            <a:endParaRPr lang="en-US" sz="3200" dirty="0">
              <a:latin typeface="Arial Black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MATLAB Intro: arithmetic, variables, mathematical functions, important MATLAB commands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Linear Algebra: Vectors and Matrices, System of Algebraic Equations, MATLAB workspace, 			        MATLAB operators, expressions and statements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MATLAB Loops: for loop, while loop, Vectorization, Conditional statements, Logical Vectors,  			         Logical Operators and Truth Tables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MATLAB functions: Developing functions to accomplish dedicated tasks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Importing and Exporting data in text files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MATLAB graphics: 2D plots, 3D plots, Generating simple GUIs and animations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Introduction to Newton’s Method to solve nonlinear equations using MATLAB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Machine Learning in MATLAB environment: Introduction to Deep-Learning models in Machine Learning and Artificial Intelligence (AI)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560095-CEB2-48E3-B227-ECC83D56C5AF}"/>
              </a:ext>
            </a:extLst>
          </p:cNvPr>
          <p:cNvSpPr/>
          <p:nvPr/>
        </p:nvSpPr>
        <p:spPr>
          <a:xfrm>
            <a:off x="603314" y="5684363"/>
            <a:ext cx="11302739" cy="8556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03138" y="888834"/>
            <a:ext cx="10636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Black" pitchFamily="34" charset="0"/>
              </a:rPr>
              <a:t>Grading Policy</a:t>
            </a:r>
          </a:p>
          <a:p>
            <a:pPr algn="ctr"/>
            <a:endParaRPr lang="en-US" sz="3200" dirty="0">
              <a:solidFill>
                <a:schemeClr val="accent5"/>
              </a:solidFill>
              <a:latin typeface="Arial Black" pitchFamily="34" charset="0"/>
            </a:endParaRPr>
          </a:p>
          <a:p>
            <a:pPr algn="ctr"/>
            <a:r>
              <a:rPr lang="en-US" sz="3200" dirty="0">
                <a:solidFill>
                  <a:schemeClr val="accent5"/>
                </a:solidFill>
                <a:latin typeface="Arial Black" pitchFamily="34" charset="0"/>
              </a:rPr>
              <a:t>• Mid-term Exam-1 = 30%</a:t>
            </a:r>
          </a:p>
          <a:p>
            <a:pPr algn="ctr"/>
            <a:endParaRPr lang="en-US" sz="3200" dirty="0">
              <a:solidFill>
                <a:schemeClr val="accent5"/>
              </a:solidFill>
              <a:latin typeface="Arial Black" pitchFamily="34" charset="0"/>
            </a:endParaRPr>
          </a:p>
          <a:p>
            <a:pPr algn="ctr"/>
            <a:r>
              <a:rPr lang="en-US" sz="3200" dirty="0">
                <a:solidFill>
                  <a:schemeClr val="accent5"/>
                </a:solidFill>
                <a:latin typeface="Arial Black" pitchFamily="34" charset="0"/>
              </a:rPr>
              <a:t>• Homework assignments = 20%</a:t>
            </a:r>
          </a:p>
          <a:p>
            <a:pPr algn="ctr"/>
            <a:endParaRPr lang="en-US" sz="3200" dirty="0">
              <a:solidFill>
                <a:schemeClr val="accent5"/>
              </a:solidFill>
              <a:latin typeface="Arial Black" pitchFamily="34" charset="0"/>
            </a:endParaRPr>
          </a:p>
          <a:p>
            <a:pPr algn="ctr"/>
            <a:r>
              <a:rPr lang="en-US" sz="3200" dirty="0">
                <a:solidFill>
                  <a:schemeClr val="accent5"/>
                </a:solidFill>
                <a:latin typeface="Arial Black" pitchFamily="34" charset="0"/>
              </a:rPr>
              <a:t>• Project Presentation = 20%</a:t>
            </a:r>
          </a:p>
          <a:p>
            <a:pPr algn="ctr"/>
            <a:endParaRPr lang="en-US" sz="3200" dirty="0">
              <a:solidFill>
                <a:schemeClr val="accent5"/>
              </a:solidFill>
              <a:latin typeface="Arial Black" pitchFamily="34" charset="0"/>
            </a:endParaRPr>
          </a:p>
          <a:p>
            <a:pPr algn="ctr"/>
            <a:r>
              <a:rPr lang="en-US" sz="3200" dirty="0">
                <a:solidFill>
                  <a:schemeClr val="accent5"/>
                </a:solidFill>
                <a:latin typeface="Arial Black" pitchFamily="34" charset="0"/>
              </a:rPr>
              <a:t>• Term Project Report = 30% + Bonus points (for exceptional work)</a:t>
            </a:r>
          </a:p>
        </p:txBody>
      </p:sp>
    </p:spTree>
    <p:extLst>
      <p:ext uri="{BB962C8B-B14F-4D97-AF65-F5344CB8AC3E}">
        <p14:creationId xmlns:p14="http://schemas.microsoft.com/office/powerpoint/2010/main" val="29828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077" y="1454032"/>
            <a:ext cx="4829849" cy="4153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19" y="997729"/>
            <a:ext cx="4791744" cy="4610743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696068" y="158143"/>
            <a:ext cx="1100331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0033CC"/>
                </a:solidFill>
                <a:latin typeface="Arial Black"/>
                <a:cs typeface="Arial Black"/>
              </a:rPr>
              <a:t>Computer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58509" y="997729"/>
            <a:ext cx="1033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Example: Computational Fluid Dynamics (CFD) technique to simulate fluid flows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6291" y="5890478"/>
            <a:ext cx="6408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LES in a 4-valve piston engine</a:t>
            </a:r>
          </a:p>
          <a:p>
            <a:r>
              <a:rPr lang="en-US" sz="2400" b="1" dirty="0"/>
              <a:t>Authors(s): O. </a:t>
            </a:r>
            <a:r>
              <a:rPr lang="en-US" sz="2400" b="1" dirty="0" err="1"/>
              <a:t>Vermorel</a:t>
            </a:r>
            <a:r>
              <a:rPr lang="en-US" sz="2400" b="1" dirty="0"/>
              <a:t>- Credit: CERFACS and IFP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7ED440-26B7-42EB-9B7D-DE76C8BF35A8}"/>
              </a:ext>
            </a:extLst>
          </p:cNvPr>
          <p:cNvCxnSpPr>
            <a:cxnSpLocks/>
          </p:cNvCxnSpPr>
          <p:nvPr/>
        </p:nvCxnSpPr>
        <p:spPr>
          <a:xfrm flipH="1">
            <a:off x="2733774" y="3082565"/>
            <a:ext cx="1621410" cy="82955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B948DD-F5AC-4C8D-8E1C-20C8CDB3DC7B}"/>
              </a:ext>
            </a:extLst>
          </p:cNvPr>
          <p:cNvCxnSpPr>
            <a:cxnSpLocks/>
          </p:cNvCxnSpPr>
          <p:nvPr/>
        </p:nvCxnSpPr>
        <p:spPr>
          <a:xfrm flipH="1">
            <a:off x="9572002" y="3196444"/>
            <a:ext cx="1297103" cy="71568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0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696068" y="158143"/>
            <a:ext cx="1100331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0033CC"/>
                </a:solidFill>
                <a:latin typeface="Arial Black"/>
                <a:cs typeface="Arial Black"/>
              </a:rPr>
              <a:t>Computer Simulation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47153" y="5890478"/>
            <a:ext cx="510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Velocity Vectors on the aircraft surface</a:t>
            </a:r>
          </a:p>
          <a:p>
            <a:r>
              <a:rPr lang="en-US" sz="2400" b="1" dirty="0"/>
              <a:t>Picture Courtesy: </a:t>
            </a:r>
            <a:r>
              <a:rPr lang="en-US" sz="2400" b="1" dirty="0" err="1"/>
              <a:t>Ansys</a:t>
            </a:r>
            <a:r>
              <a:rPr lang="en-US" sz="2400" b="1" dirty="0"/>
              <a:t> Software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99" y="1214382"/>
            <a:ext cx="10628401" cy="411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3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573126" y="5050456"/>
            <a:ext cx="2618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Picture Courtesy: </a:t>
            </a:r>
          </a:p>
          <a:p>
            <a:r>
              <a:rPr lang="en-US" b="1" dirty="0"/>
              <a:t>http://flash.uchicago.edu/site/gallery/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35" y="509510"/>
            <a:ext cx="8287907" cy="62683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5453" y="-136821"/>
            <a:ext cx="4502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Supernova Detonation</a:t>
            </a:r>
          </a:p>
        </p:txBody>
      </p:sp>
    </p:spTree>
    <p:extLst>
      <p:ext uri="{BB962C8B-B14F-4D97-AF65-F5344CB8AC3E}">
        <p14:creationId xmlns:p14="http://schemas.microsoft.com/office/powerpoint/2010/main" val="166812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590115" y="289300"/>
            <a:ext cx="1100331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0033CC"/>
                </a:solidFill>
                <a:latin typeface="Arial Black"/>
                <a:cs typeface="Arial Black"/>
              </a:rPr>
              <a:t>MATLAB- Matrix Laboratory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8</a:t>
            </a:fld>
            <a:endParaRPr lang="en-US"/>
          </a:p>
        </p:txBody>
      </p:sp>
      <p:sp>
        <p:nvSpPr>
          <p:cNvPr id="5" name="Left Bracket 4"/>
          <p:cNvSpPr/>
          <p:nvPr/>
        </p:nvSpPr>
        <p:spPr>
          <a:xfrm>
            <a:off x="4981434" y="2402006"/>
            <a:ext cx="61416" cy="147732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5042849" y="2402005"/>
            <a:ext cx="1883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"/>
            </a:pPr>
            <a:r>
              <a:rPr lang="en-US" b="1" dirty="0"/>
              <a:t>      5           6</a:t>
            </a:r>
          </a:p>
          <a:p>
            <a:endParaRPr lang="en-US" b="1" dirty="0"/>
          </a:p>
          <a:p>
            <a:r>
              <a:rPr lang="en-US" b="1" dirty="0"/>
              <a:t>3           7           8</a:t>
            </a:r>
          </a:p>
          <a:p>
            <a:endParaRPr lang="en-US" b="1" dirty="0"/>
          </a:p>
          <a:p>
            <a:r>
              <a:rPr lang="en-US" b="1" dirty="0"/>
              <a:t>4           9           10</a:t>
            </a:r>
          </a:p>
        </p:txBody>
      </p:sp>
      <p:sp>
        <p:nvSpPr>
          <p:cNvPr id="7" name="Right Bracket 6"/>
          <p:cNvSpPr/>
          <p:nvPr/>
        </p:nvSpPr>
        <p:spPr>
          <a:xfrm>
            <a:off x="6810233" y="2361061"/>
            <a:ext cx="81884" cy="1477328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3971498" y="2852382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 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1153" y="4560876"/>
            <a:ext cx="10791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A(1,1) = ?</a:t>
            </a:r>
          </a:p>
          <a:p>
            <a:r>
              <a:rPr lang="en-US" dirty="0"/>
              <a:t>A(2,1) = ?</a:t>
            </a:r>
          </a:p>
          <a:p>
            <a:r>
              <a:rPr lang="en-US" dirty="0"/>
              <a:t>A(3,2) = ?</a:t>
            </a:r>
          </a:p>
          <a:p>
            <a:r>
              <a:rPr lang="en-US" dirty="0"/>
              <a:t>A(2,3) = ?</a:t>
            </a:r>
          </a:p>
        </p:txBody>
      </p:sp>
    </p:spTree>
    <p:extLst>
      <p:ext uri="{BB962C8B-B14F-4D97-AF65-F5344CB8AC3E}">
        <p14:creationId xmlns:p14="http://schemas.microsoft.com/office/powerpoint/2010/main" val="156461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590115" y="289300"/>
            <a:ext cx="1100331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0033CC"/>
                </a:solidFill>
                <a:latin typeface="Arial Black"/>
                <a:cs typeface="Arial Black"/>
              </a:rPr>
              <a:t>Computer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4BA-C6B0-4571-B8C8-43F433F2BF6D}" type="slidenum">
              <a:rPr lang="en-US" smtClean="0"/>
              <a:t>9</a:t>
            </a:fld>
            <a:endParaRPr lang="en-US"/>
          </a:p>
        </p:txBody>
      </p:sp>
      <p:sp>
        <p:nvSpPr>
          <p:cNvPr id="17" name="Rectangle 3"/>
          <p:cNvSpPr>
            <a:spLocks noGrp="1" noChangeArrowheads="1"/>
          </p:cNvSpPr>
          <p:nvPr>
            <p:ph idx="1"/>
          </p:nvPr>
        </p:nvSpPr>
        <p:spPr>
          <a:xfrm>
            <a:off x="2201839" y="5080010"/>
            <a:ext cx="7082051" cy="990600"/>
          </a:xfrm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defRPr/>
            </a:pPr>
            <a:r>
              <a:rPr lang="en-US" altLang="en-US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Script Languages (Interpreted -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sz="2000" dirty="0">
                <a:latin typeface="Century" panose="02040604050505020304" pitchFamily="18" charset="0"/>
                <a:cs typeface="Times New Roman" panose="02020603050405020304" pitchFamily="18" charset="0"/>
              </a:rPr>
              <a:t>	(MATLAB, PHP, CAD, etc.)</a:t>
            </a:r>
          </a:p>
          <a:p>
            <a:pPr lvl="2" eaLnBrk="1" hangingPunct="1">
              <a:defRPr/>
            </a:pPr>
            <a:endParaRPr lang="en-US" altLang="en-US" sz="1600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Tx/>
              <a:buNone/>
              <a:defRPr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sz="2000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425890" y="1332467"/>
            <a:ext cx="685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9933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Different Types of Languages</a:t>
            </a:r>
            <a:endParaRPr lang="en-US" altLang="en-US" sz="2400" dirty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21090" y="2006619"/>
            <a:ext cx="7162800" cy="11382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entury" panose="02040604050505020304" pitchFamily="18" charset="0"/>
                <a:cs typeface="Times New Roman" panose="02020603050405020304" pitchFamily="18" charset="0"/>
              </a:rPr>
              <a:t>Assembly Language (Machine Specific) – Very Fast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entury" panose="02040604050505020304" pitchFamily="18" charset="0"/>
                <a:cs typeface="Times New Roman" panose="02020603050405020304" pitchFamily="18" charset="0"/>
              </a:rPr>
              <a:t>Intel 8086 Assembly Language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entury" panose="02040604050505020304" pitchFamily="18" charset="0"/>
                <a:cs typeface="Times New Roman" panose="02020603050405020304" pitchFamily="18" charset="0"/>
              </a:rPr>
              <a:t>Mac Assembly Language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entury" panose="02040604050505020304" pitchFamily="18" charset="0"/>
                <a:cs typeface="Times New Roman" panose="02020603050405020304" pitchFamily="18" charset="0"/>
              </a:rPr>
              <a:t>Texas Instrument 320TMSC5515 Assembly Language (Fast)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21090" y="3430597"/>
            <a:ext cx="7162800" cy="13239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Century" panose="02040604050505020304" pitchFamily="18" charset="0"/>
                <a:cs typeface="Times New Roman" panose="02020603050405020304" pitchFamily="18" charset="0"/>
              </a:rPr>
              <a:t>Compiled Languages (Compiled, Machine Independent - Relatively fast)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entury" panose="02040604050505020304" pitchFamily="18" charset="0"/>
                <a:cs typeface="Times New Roman" panose="02020603050405020304" pitchFamily="18" charset="0"/>
              </a:rPr>
              <a:t>(C, C++, JAVA, C#, Fortran)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025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11463</TotalTime>
  <Words>1099</Words>
  <Application>Microsoft Office PowerPoint</Application>
  <PresentationFormat>Widescreen</PresentationFormat>
  <Paragraphs>265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Century</vt:lpstr>
      <vt:lpstr>Courier</vt:lpstr>
      <vt:lpstr>Courier New</vt:lpstr>
      <vt:lpstr>Times New Roman</vt:lpstr>
      <vt:lpstr>Times-Italic</vt:lpstr>
      <vt:lpstr>Times-Roman</vt:lpstr>
      <vt:lpstr>Univers</vt:lpstr>
      <vt:lpstr>Univers-Bold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Variables</vt:lpstr>
      <vt:lpstr>Examples</vt:lpstr>
      <vt:lpstr>Examples</vt:lpstr>
      <vt:lpstr>Variables in MATLAB</vt:lpstr>
      <vt:lpstr>Case sensitivity </vt:lpstr>
      <vt:lpstr>Examples of variables</vt:lpstr>
      <vt:lpstr>Exercise</vt:lpstr>
      <vt:lpstr>Workspace </vt:lpstr>
      <vt:lpstr>Exercise Using Command Window</vt:lpstr>
      <vt:lpstr>Vectors in MATLAB</vt:lpstr>
      <vt:lpstr>Vector Exercises</vt:lpstr>
      <vt:lpstr>Array Index</vt:lpstr>
      <vt:lpstr>Array Subscripts (Exercises)</vt:lpstr>
      <vt:lpstr>Matrices </vt:lpstr>
    </vt:vector>
  </TitlesOfParts>
  <Company>UNC Charlotte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Varad Abhimanyu Karkhanis</dc:creator>
  <cp:lastModifiedBy>Varad Karkhanis</cp:lastModifiedBy>
  <cp:revision>948</cp:revision>
  <cp:lastPrinted>2016-10-06T14:00:55Z</cp:lastPrinted>
  <dcterms:created xsi:type="dcterms:W3CDTF">2014-11-11T21:14:13Z</dcterms:created>
  <dcterms:modified xsi:type="dcterms:W3CDTF">2020-01-21T12:02:24Z</dcterms:modified>
</cp:coreProperties>
</file>